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1" r:id="rId6"/>
    <p:sldId id="272" r:id="rId7"/>
    <p:sldId id="260" r:id="rId8"/>
    <p:sldId id="262" r:id="rId9"/>
    <p:sldId id="263" r:id="rId10"/>
    <p:sldId id="264" r:id="rId11"/>
    <p:sldId id="265" r:id="rId12"/>
    <p:sldId id="268" r:id="rId13"/>
    <p:sldId id="267" r:id="rId14"/>
    <p:sldId id="273" r:id="rId15"/>
    <p:sldId id="274" r:id="rId16"/>
    <p:sldId id="266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0D2ADD-877B-4563-8B24-12DD31C77844}">
          <p14:sldIdLst>
            <p14:sldId id="256"/>
            <p14:sldId id="257"/>
            <p14:sldId id="258"/>
            <p14:sldId id="259"/>
            <p14:sldId id="261"/>
            <p14:sldId id="272"/>
            <p14:sldId id="260"/>
            <p14:sldId id="262"/>
            <p14:sldId id="263"/>
            <p14:sldId id="264"/>
            <p14:sldId id="265"/>
            <p14:sldId id="268"/>
            <p14:sldId id="267"/>
            <p14:sldId id="273"/>
            <p14:sldId id="274"/>
            <p14:sldId id="266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1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284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406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37876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594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375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347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83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5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2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5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8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7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6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2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74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6E8F-7160-4B7F-B834-C7481DD96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750217"/>
            <a:ext cx="8825658" cy="2436043"/>
          </a:xfrm>
        </p:spPr>
        <p:txBody>
          <a:bodyPr/>
          <a:lstStyle/>
          <a:p>
            <a:r>
              <a:rPr lang="en-US" sz="6000" dirty="0"/>
              <a:t>Gesture Recognition Using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EC8AC-4D17-4E01-9773-13A428B8BB52}"/>
              </a:ext>
            </a:extLst>
          </p:cNvPr>
          <p:cNvSpPr txBox="1"/>
          <p:nvPr/>
        </p:nvSpPr>
        <p:spPr>
          <a:xfrm>
            <a:off x="8105607" y="4119513"/>
            <a:ext cx="2403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Malhar Patwari</a:t>
            </a:r>
          </a:p>
          <a:p>
            <a:r>
              <a:rPr lang="en-US" sz="2400" b="1" dirty="0"/>
              <a:t>	     </a:t>
            </a:r>
            <a:r>
              <a:rPr lang="en-US" sz="2000" b="1" dirty="0"/>
              <a:t>A20410420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C6975-9AD2-44CE-A3A2-BC997D1A0019}"/>
              </a:ext>
            </a:extLst>
          </p:cNvPr>
          <p:cNvSpPr txBox="1"/>
          <p:nvPr/>
        </p:nvSpPr>
        <p:spPr>
          <a:xfrm>
            <a:off x="8105607" y="5276786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Herick Asmani</a:t>
            </a:r>
          </a:p>
          <a:p>
            <a:r>
              <a:rPr lang="en-US" sz="2400" b="1" dirty="0"/>
              <a:t>	    </a:t>
            </a:r>
            <a:r>
              <a:rPr lang="en-US" sz="2000" b="1" dirty="0"/>
              <a:t>A20399752</a:t>
            </a:r>
          </a:p>
        </p:txBody>
      </p:sp>
    </p:spTree>
    <p:extLst>
      <p:ext uri="{BB962C8B-B14F-4D97-AF65-F5344CB8AC3E}">
        <p14:creationId xmlns:p14="http://schemas.microsoft.com/office/powerpoint/2010/main" val="152128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78DE-D9FF-4256-9F33-69F00143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A69E-99A2-4A68-95D8-EAB588AF5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55533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Best Model parameters with using SMRF</a:t>
            </a:r>
          </a:p>
          <a:p>
            <a:pPr marL="0" indent="0">
              <a:buNone/>
            </a:pPr>
            <a:r>
              <a:rPr lang="en-US" dirty="0"/>
              <a:t>		Data: Training : 700 videos , each having 5 frames</a:t>
            </a:r>
          </a:p>
          <a:p>
            <a:pPr marL="0" indent="0">
              <a:buNone/>
            </a:pPr>
            <a:r>
              <a:rPr lang="en-US" dirty="0"/>
              <a:t>		Validation : 100 videos , each having 5 frames</a:t>
            </a:r>
          </a:p>
          <a:p>
            <a:pPr marL="0" indent="0">
              <a:buNone/>
            </a:pPr>
            <a:r>
              <a:rPr lang="en-US" dirty="0"/>
              <a:t>		Testing : 100 videos , each having 5 frames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9A8708-745B-4518-BB90-00F578EA3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147285"/>
              </p:ext>
            </p:extLst>
          </p:nvPr>
        </p:nvGraphicFramePr>
        <p:xfrm>
          <a:off x="1882279" y="3639127"/>
          <a:ext cx="5418666" cy="298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959266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85663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7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2D convolution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49468"/>
                  </a:ext>
                </a:extLst>
              </a:tr>
              <a:tr h="399138">
                <a:tc>
                  <a:txBody>
                    <a:bodyPr/>
                    <a:lstStyle/>
                    <a:p>
                      <a:r>
                        <a:rPr lang="en-US" dirty="0"/>
                        <a:t>Max pooling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14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28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6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Dropout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10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3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6371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5B279E-4ABA-4D3B-B36F-A6F5104034C5}"/>
              </a:ext>
            </a:extLst>
          </p:cNvPr>
          <p:cNvSpPr txBox="1"/>
          <p:nvPr/>
        </p:nvSpPr>
        <p:spPr>
          <a:xfrm>
            <a:off x="7772943" y="3912124"/>
            <a:ext cx="40975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Train Accuracy:                99.29%</a:t>
            </a:r>
          </a:p>
          <a:p>
            <a:r>
              <a:rPr lang="en-US" sz="2000" dirty="0"/>
              <a:t>Validation Accuracy :     90%</a:t>
            </a:r>
          </a:p>
          <a:p>
            <a:r>
              <a:rPr lang="en-US" sz="2000" dirty="0"/>
              <a:t>Test Accuracy :                 98%</a:t>
            </a:r>
          </a:p>
          <a:p>
            <a:endParaRPr lang="en-US" sz="2000" dirty="0"/>
          </a:p>
          <a:p>
            <a:r>
              <a:rPr lang="en-US" sz="2000" dirty="0"/>
              <a:t>Test Precision :			     0.97   </a:t>
            </a:r>
          </a:p>
          <a:p>
            <a:r>
              <a:rPr lang="en-US" sz="2000" dirty="0"/>
              <a:t>Test Recall : 			     0.97</a:t>
            </a:r>
          </a:p>
          <a:p>
            <a:r>
              <a:rPr lang="en-US" sz="2000" dirty="0"/>
              <a:t>Test F1 Score: 			     0.97</a:t>
            </a:r>
          </a:p>
        </p:txBody>
      </p:sp>
    </p:spTree>
    <p:extLst>
      <p:ext uri="{BB962C8B-B14F-4D97-AF65-F5344CB8AC3E}">
        <p14:creationId xmlns:p14="http://schemas.microsoft.com/office/powerpoint/2010/main" val="402676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6B41-6D44-43B0-A1A2-FB462880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1E6A-01A7-48AE-9399-3B38F42FD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83" y="1515591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Graphs: </a:t>
            </a:r>
          </a:p>
          <a:p>
            <a:pPr marL="0" indent="0">
              <a:buNone/>
            </a:pPr>
            <a:r>
              <a:rPr lang="en-US" dirty="0"/>
              <a:t>		     Accuracy vs epoch					 loss vs epoch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Precision , Recall, f1 score, support: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B1923-18FC-4AC9-8C8C-26E409CA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976" y="2409089"/>
            <a:ext cx="2823782" cy="2039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EE063-445D-48C0-89FA-62BB8EB5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13" y="2332889"/>
            <a:ext cx="2929716" cy="2077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0A2D61-4E4E-4D25-811C-32ED6AF30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435" y="5163300"/>
            <a:ext cx="6103957" cy="133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8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78DE-D9FF-4256-9F33-69F00143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A69E-99A2-4A68-95D8-EAB588AF5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55533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Best Model parameters without using SMRF</a:t>
            </a:r>
          </a:p>
          <a:p>
            <a:pPr marL="0" indent="0">
              <a:buNone/>
            </a:pPr>
            <a:r>
              <a:rPr lang="en-US" dirty="0"/>
              <a:t>		Data: Training : 700 videos , each having 5 frames</a:t>
            </a:r>
          </a:p>
          <a:p>
            <a:pPr marL="0" indent="0">
              <a:buNone/>
            </a:pPr>
            <a:r>
              <a:rPr lang="en-US" dirty="0"/>
              <a:t>		Validation : 100 videos , each having 5 frames</a:t>
            </a:r>
          </a:p>
          <a:p>
            <a:pPr marL="0" indent="0">
              <a:buNone/>
            </a:pPr>
            <a:r>
              <a:rPr lang="en-US" dirty="0"/>
              <a:t>		Testing </a:t>
            </a:r>
            <a:r>
              <a:rPr lang="en-US"/>
              <a:t>: 100 </a:t>
            </a:r>
            <a:r>
              <a:rPr lang="en-US" dirty="0"/>
              <a:t>videos , each having 5 frames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9A8708-745B-4518-BB90-00F578EA3AB8}"/>
              </a:ext>
            </a:extLst>
          </p:cNvPr>
          <p:cNvGraphicFramePr>
            <a:graphicFrameLocks noGrp="1"/>
          </p:cNvGraphicFramePr>
          <p:nvPr/>
        </p:nvGraphicFramePr>
        <p:xfrm>
          <a:off x="1882279" y="3639127"/>
          <a:ext cx="5418666" cy="298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959266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85663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7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2D convolution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49468"/>
                  </a:ext>
                </a:extLst>
              </a:tr>
              <a:tr h="399138">
                <a:tc>
                  <a:txBody>
                    <a:bodyPr/>
                    <a:lstStyle/>
                    <a:p>
                      <a:r>
                        <a:rPr lang="en-US" dirty="0"/>
                        <a:t>Max pooling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14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28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6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Dropout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10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3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6371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5B279E-4ABA-4D3B-B36F-A6F5104034C5}"/>
              </a:ext>
            </a:extLst>
          </p:cNvPr>
          <p:cNvSpPr txBox="1"/>
          <p:nvPr/>
        </p:nvSpPr>
        <p:spPr>
          <a:xfrm>
            <a:off x="7772943" y="3912124"/>
            <a:ext cx="40975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Train Accuracy:                90.12%</a:t>
            </a:r>
          </a:p>
          <a:p>
            <a:r>
              <a:rPr lang="en-US" sz="2000" dirty="0"/>
              <a:t>Validation Accuracy :     87.37%</a:t>
            </a:r>
          </a:p>
          <a:p>
            <a:r>
              <a:rPr lang="en-US" sz="2000" dirty="0"/>
              <a:t>Test Accuracy :                 94.78%</a:t>
            </a:r>
          </a:p>
          <a:p>
            <a:endParaRPr lang="en-US" sz="2000" dirty="0"/>
          </a:p>
          <a:p>
            <a:r>
              <a:rPr lang="en-US" sz="2000" dirty="0"/>
              <a:t>Test Precision :			     0.92 </a:t>
            </a:r>
          </a:p>
          <a:p>
            <a:r>
              <a:rPr lang="en-US" sz="2000" dirty="0"/>
              <a:t>Test Recall : 			     0.93</a:t>
            </a:r>
          </a:p>
          <a:p>
            <a:r>
              <a:rPr lang="en-US" sz="2000" dirty="0"/>
              <a:t>Test F1 Score: 			     0.92</a:t>
            </a:r>
          </a:p>
        </p:txBody>
      </p:sp>
    </p:spTree>
    <p:extLst>
      <p:ext uri="{BB962C8B-B14F-4D97-AF65-F5344CB8AC3E}">
        <p14:creationId xmlns:p14="http://schemas.microsoft.com/office/powerpoint/2010/main" val="232816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69EC-4195-43DA-B606-4215F53F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rrect">
            <a:hlinkClick r:id="" action="ppaction://media"/>
            <a:extLst>
              <a:ext uri="{FF2B5EF4-FFF2-40B4-BE49-F238E27FC236}">
                <a16:creationId xmlns:a16="http://schemas.microsoft.com/office/drawing/2014/main" id="{35B3E5A4-0874-4E9D-B6B0-1AD4136058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1852613"/>
            <a:ext cx="8828218" cy="44162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98D4EE-7C14-46BB-8068-B8DEEC6274E4}"/>
              </a:ext>
            </a:extLst>
          </p:cNvPr>
          <p:cNvSpPr txBox="1"/>
          <p:nvPr/>
        </p:nvSpPr>
        <p:spPr>
          <a:xfrm>
            <a:off x="646111" y="1421727"/>
            <a:ext cx="5020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	Correct Classification example:</a:t>
            </a:r>
          </a:p>
        </p:txBody>
      </p:sp>
    </p:spTree>
    <p:extLst>
      <p:ext uri="{BB962C8B-B14F-4D97-AF65-F5344CB8AC3E}">
        <p14:creationId xmlns:p14="http://schemas.microsoft.com/office/powerpoint/2010/main" val="36680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CACD-9272-4318-A223-6CE31659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EA5D-3D8C-4A23-BCAA-2605DE0F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72151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Correct Classification example:</a:t>
            </a:r>
          </a:p>
        </p:txBody>
      </p:sp>
      <p:pic>
        <p:nvPicPr>
          <p:cNvPr id="4" name="correct1">
            <a:hlinkClick r:id="" action="ppaction://media"/>
            <a:extLst>
              <a:ext uri="{FF2B5EF4-FFF2-40B4-BE49-F238E27FC236}">
                <a16:creationId xmlns:a16="http://schemas.microsoft.com/office/drawing/2014/main" id="{8BCC3F97-3B31-4546-9BDF-2996E5CA1E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293" y="2067956"/>
            <a:ext cx="9137758" cy="38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11A6-FDB5-4A18-B1A8-B9C6B4E4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240FA-DB65-434F-9D33-D26E6840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6845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Misclassification example:</a:t>
            </a:r>
          </a:p>
          <a:p>
            <a:endParaRPr lang="en-US" dirty="0"/>
          </a:p>
        </p:txBody>
      </p:sp>
      <p:pic>
        <p:nvPicPr>
          <p:cNvPr id="4" name="missclassification">
            <a:hlinkClick r:id="" action="ppaction://media"/>
            <a:extLst>
              <a:ext uri="{FF2B5EF4-FFF2-40B4-BE49-F238E27FC236}">
                <a16:creationId xmlns:a16="http://schemas.microsoft.com/office/drawing/2014/main" id="{881AF42A-119B-4A8E-B4CF-49B8FC14A2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293" y="2029279"/>
            <a:ext cx="9153939" cy="37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D10A-71B7-4D3B-8FFA-9286EE90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23CD3-E57F-4953-923A-FE0F4DC4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4510"/>
            <a:ext cx="8946541" cy="5065987"/>
          </a:xfrm>
        </p:spPr>
        <p:txBody>
          <a:bodyPr/>
          <a:lstStyle/>
          <a:p>
            <a:r>
              <a:rPr lang="en-US" dirty="0"/>
              <a:t>In this project, a Deep Learning based Hand Gesture Recognition algorithm is proposed for operating computer applications. </a:t>
            </a:r>
          </a:p>
          <a:p>
            <a:r>
              <a:rPr lang="en-US" dirty="0"/>
              <a:t>The Long term Recurrent Convolutional Neural Network is utilized to perform the hand gesture recognition. </a:t>
            </a:r>
          </a:p>
          <a:p>
            <a:r>
              <a:rPr lang="en-US" dirty="0"/>
              <a:t>The reasonable classiﬁcation accuracy and computational efﬁciency of the long term recurrent convolutional neural network is obtained by extracting 5 representative frames from the video sequence. </a:t>
            </a:r>
          </a:p>
          <a:p>
            <a:r>
              <a:rPr lang="en-US" dirty="0"/>
              <a:t>Our proposed algorithm is evaluated on the Cambridge public dataset. </a:t>
            </a:r>
          </a:p>
          <a:p>
            <a:r>
              <a:rPr lang="en-US" dirty="0"/>
              <a:t>In our future work, we will evaluate with a larger dataset containing flow images along with RGB images in order to improve the robustness of the system. With larger dataset pre-trained model such as VGG19, INCEPTION V3, </a:t>
            </a:r>
            <a:r>
              <a:rPr lang="en-US" dirty="0" err="1"/>
              <a:t>etc</a:t>
            </a:r>
            <a:r>
              <a:rPr lang="en-US" dirty="0"/>
              <a:t> will be used as CNNs.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6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AAAF-2FC0-4921-BA75-4BFDBC4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4B97-7DDB-40CA-B0A2-72CA14CDA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Learning-Based Fast Hand Gesture Recognition Using Representative Frames. Vijay John ; Ali </a:t>
            </a:r>
            <a:r>
              <a:rPr lang="en-US" dirty="0" err="1"/>
              <a:t>Boyali</a:t>
            </a:r>
            <a:r>
              <a:rPr lang="en-US" dirty="0"/>
              <a:t> ; Seiichi </a:t>
            </a:r>
            <a:r>
              <a:rPr lang="en-US" dirty="0" err="1"/>
              <a:t>Mita</a:t>
            </a:r>
            <a:r>
              <a:rPr lang="en-US" dirty="0"/>
              <a:t> ; Masayuki </a:t>
            </a:r>
            <a:r>
              <a:rPr lang="en-US" dirty="0" err="1"/>
              <a:t>Imanishi</a:t>
            </a:r>
            <a:r>
              <a:rPr lang="en-US" dirty="0"/>
              <a:t> ; Norio </a:t>
            </a:r>
            <a:r>
              <a:rPr lang="en-US" dirty="0" err="1"/>
              <a:t>Sanma</a:t>
            </a:r>
            <a:r>
              <a:rPr lang="en-US" dirty="0"/>
              <a:t>. 2016 International Conference on Digital Image Computing: Techniques and Applications (DICTA)</a:t>
            </a:r>
          </a:p>
          <a:p>
            <a:r>
              <a:rPr lang="en-US" dirty="0"/>
              <a:t>J. Donahue, L. A. Hendricks, S. </a:t>
            </a:r>
            <a:r>
              <a:rPr lang="en-US" dirty="0" err="1"/>
              <a:t>Guadarrama</a:t>
            </a:r>
            <a:r>
              <a:rPr lang="en-US" dirty="0"/>
              <a:t>, M. Rohrbach, S. </a:t>
            </a:r>
            <a:r>
              <a:rPr lang="en-US" dirty="0" err="1"/>
              <a:t>Venugopalan</a:t>
            </a:r>
            <a:r>
              <a:rPr lang="en-US" dirty="0"/>
              <a:t>, K. </a:t>
            </a:r>
            <a:r>
              <a:rPr lang="en-US" dirty="0" err="1"/>
              <a:t>Saenko</a:t>
            </a:r>
            <a:r>
              <a:rPr lang="en-US" dirty="0"/>
              <a:t>, and T. Darrell, “Long-term recurrent convolutional networks for visual recognition and description,” in CVPR, 2015.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8B63-4CFC-429D-9BEA-D43F5AB7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614" y="2913114"/>
            <a:ext cx="9404723" cy="1400530"/>
          </a:xfrm>
        </p:spPr>
        <p:txBody>
          <a:bodyPr/>
          <a:lstStyle/>
          <a:p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0193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8744-8F73-40E1-B521-4DF66DCE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1E526-3B13-4FDF-92C0-8E416A7A9E28}"/>
              </a:ext>
            </a:extLst>
          </p:cNvPr>
          <p:cNvSpPr txBox="1"/>
          <p:nvPr/>
        </p:nvSpPr>
        <p:spPr>
          <a:xfrm>
            <a:off x="646111" y="1457322"/>
            <a:ext cx="96247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SzPct val="120000"/>
            </a:pPr>
            <a:r>
              <a:rPr lang="en-US" sz="2000" dirty="0">
                <a:solidFill>
                  <a:schemeClr val="accent1"/>
                </a:solidFill>
              </a:rPr>
              <a:t>	 </a:t>
            </a:r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/>
              <a:t> Control computer, Tv, other devices just by using hand!	</a:t>
            </a:r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IN" sz="2000" dirty="0"/>
              <a:t>Application in advanced driver assistance systems (ADASs)</a:t>
            </a:r>
            <a:endParaRPr lang="en-US" sz="2000" dirty="0"/>
          </a:p>
          <a:p>
            <a:pPr>
              <a:buClr>
                <a:schemeClr val="accent2"/>
              </a:buClr>
              <a:buSzPct val="120000"/>
            </a:pPr>
            <a:endParaRPr lang="en-US" sz="2000" dirty="0"/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/>
              <a:t> Advancement in deep learning </a:t>
            </a:r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/>
              <a:t> Better approach than </a:t>
            </a:r>
            <a:r>
              <a:rPr lang="en-IN" sz="2000" dirty="0"/>
              <a:t>feature engineered Machine Learning models</a:t>
            </a:r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r>
              <a:rPr lang="en-IN" sz="2000" dirty="0"/>
              <a:t> Challenges:  </a:t>
            </a:r>
          </a:p>
          <a:p>
            <a:pPr marL="800100" lvl="1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914400" lvl="1" indent="-457200">
              <a:buClr>
                <a:schemeClr val="accent2"/>
              </a:buClr>
              <a:buSzPct val="120000"/>
              <a:buFont typeface="+mj-lt"/>
              <a:buAutoNum type="arabicPeriod"/>
            </a:pPr>
            <a:r>
              <a:rPr lang="en-IN" sz="2000" dirty="0"/>
              <a:t>Intra and inter-persons variations in hand gesture motion</a:t>
            </a:r>
          </a:p>
          <a:p>
            <a:pPr marL="914400" lvl="1" indent="-457200">
              <a:buClr>
                <a:schemeClr val="accent2"/>
              </a:buClr>
              <a:buSzPct val="120000"/>
              <a:buFont typeface="+mj-lt"/>
              <a:buAutoNum type="arabicPeriod"/>
            </a:pPr>
            <a:r>
              <a:rPr lang="en-IN" sz="2000" dirty="0"/>
              <a:t>Inter-person variations in the shape and size of the human hand</a:t>
            </a:r>
          </a:p>
          <a:p>
            <a:pPr marL="914400" lvl="1" indent="-457200">
              <a:buClr>
                <a:schemeClr val="accent2"/>
              </a:buClr>
              <a:buSzPct val="120000"/>
              <a:buFont typeface="+mj-lt"/>
              <a:buAutoNum type="arabicPeriod"/>
            </a:pPr>
            <a:r>
              <a:rPr lang="en-IN" sz="2000" dirty="0"/>
              <a:t>Illumination variations</a:t>
            </a:r>
          </a:p>
          <a:p>
            <a:pPr marL="914400" lvl="1" indent="-457200">
              <a:buClr>
                <a:schemeClr val="accent2"/>
              </a:buClr>
              <a:buSzPct val="120000"/>
              <a:buFont typeface="+mj-lt"/>
              <a:buAutoNum type="arabicPeriod"/>
            </a:pPr>
            <a:r>
              <a:rPr lang="en-IN" sz="2000" dirty="0"/>
              <a:t>Background noise</a:t>
            </a:r>
          </a:p>
        </p:txBody>
      </p:sp>
    </p:spTree>
    <p:extLst>
      <p:ext uri="{BB962C8B-B14F-4D97-AF65-F5344CB8AC3E}">
        <p14:creationId xmlns:p14="http://schemas.microsoft.com/office/powerpoint/2010/main" val="332051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5A04-73B8-44F0-866A-7A34114E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BD0E1-93FD-4E75-991F-978B1EBB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5" y="2690322"/>
            <a:ext cx="9404724" cy="3102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A00A06-90C2-438C-B443-A870982D8946}"/>
              </a:ext>
            </a:extLst>
          </p:cNvPr>
          <p:cNvSpPr txBox="1"/>
          <p:nvPr/>
        </p:nvSpPr>
        <p:spPr>
          <a:xfrm>
            <a:off x="941624" y="1762813"/>
            <a:ext cx="4725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2D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21751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5A04-73B8-44F0-866A-7A34114E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00A06-90C2-438C-B443-A870982D8946}"/>
              </a:ext>
            </a:extLst>
          </p:cNvPr>
          <p:cNvSpPr txBox="1"/>
          <p:nvPr/>
        </p:nvSpPr>
        <p:spPr>
          <a:xfrm>
            <a:off x="941624" y="1762813"/>
            <a:ext cx="4126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Long Short Term Memory unit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7FA65-B888-4CA6-8986-D3D1EC0D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5" y="2724346"/>
            <a:ext cx="9404723" cy="28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7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A539-C463-4160-9E7F-6D4F645D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9A879-C66E-47B0-B470-284048E1B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1"/>
          </a:xfrm>
        </p:spPr>
        <p:txBody>
          <a:bodyPr/>
          <a:lstStyle/>
          <a:p>
            <a:r>
              <a:rPr lang="en-US" dirty="0"/>
              <a:t>The dataset used for this project is Cambridge Hand Gesture Dataset. The data set consists of 900 image sequences of 9 gesture classes, which are defined by 3 primitive hand shapes and 3 primitive motions as shown in figure. </a:t>
            </a:r>
          </a:p>
          <a:p>
            <a:r>
              <a:rPr lang="en-US" dirty="0"/>
              <a:t>Each class contains 100 image sequences (5 different illuminations x 10 arbitrary motions x 2 subjects).</a:t>
            </a:r>
          </a:p>
        </p:txBody>
      </p:sp>
    </p:spTree>
    <p:extLst>
      <p:ext uri="{BB962C8B-B14F-4D97-AF65-F5344CB8AC3E}">
        <p14:creationId xmlns:p14="http://schemas.microsoft.com/office/powerpoint/2010/main" val="78096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E702-8DCE-424A-9336-1F6B5029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6E3E6D-BE85-461F-B9A2-49C4ECA52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503" y="1114097"/>
            <a:ext cx="6201103" cy="5134303"/>
          </a:xfrm>
        </p:spPr>
      </p:pic>
    </p:spTree>
    <p:extLst>
      <p:ext uri="{BB962C8B-B14F-4D97-AF65-F5344CB8AC3E}">
        <p14:creationId xmlns:p14="http://schemas.microsoft.com/office/powerpoint/2010/main" val="44998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4FEE-FF07-4710-A8DD-D1BA67D3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1449A-D4F3-4A7C-BC89-4FBCA1954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77958"/>
            <a:ext cx="8946541" cy="5005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 Step 1 </a:t>
            </a:r>
          </a:p>
          <a:p>
            <a:pPr marL="0" indent="0">
              <a:buNone/>
            </a:pPr>
            <a:r>
              <a:rPr lang="en-US" sz="2200" dirty="0"/>
              <a:t>	Sparse Modeling Representative Frames (SMRF)</a:t>
            </a:r>
          </a:p>
          <a:p>
            <a:pPr lvl="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200" dirty="0"/>
              <a:t>Extract representative frames of a video sequence</a:t>
            </a:r>
          </a:p>
          <a:p>
            <a:pPr marL="457200" lvl="1" indent="0">
              <a:buClr>
                <a:schemeClr val="accent1"/>
              </a:buClr>
              <a:buSzPct val="110000"/>
              <a:buNone/>
            </a:pPr>
            <a:endParaRPr lang="en-US" sz="2000" dirty="0"/>
          </a:p>
          <a:p>
            <a:pPr marL="457200" lvl="1" indent="0">
              <a:buClr>
                <a:schemeClr val="accent1"/>
              </a:buClr>
              <a:buSzPct val="110000"/>
              <a:buNone/>
            </a:pPr>
            <a:endParaRPr lang="en-US" sz="2000" dirty="0"/>
          </a:p>
          <a:p>
            <a:pPr marL="457200" lvl="1" indent="0">
              <a:buClr>
                <a:schemeClr val="accent1"/>
              </a:buClr>
              <a:buSzPct val="110000"/>
              <a:buNone/>
            </a:pPr>
            <a:endParaRPr lang="en-US" sz="2000" dirty="0"/>
          </a:p>
          <a:p>
            <a:pPr marL="457200" lvl="1" indent="0">
              <a:buClr>
                <a:schemeClr val="accent1"/>
              </a:buClr>
              <a:buSzPct val="110000"/>
              <a:buNone/>
            </a:pPr>
            <a:r>
              <a:rPr lang="en-US" sz="2000" dirty="0"/>
              <a:t> </a:t>
            </a:r>
          </a:p>
          <a:p>
            <a:pPr lvl="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200" dirty="0"/>
              <a:t>“See all by looking at a few</a:t>
            </a:r>
            <a:r>
              <a:rPr lang="en-US" sz="2000" dirty="0"/>
              <a:t>: </a:t>
            </a:r>
            <a:r>
              <a:rPr lang="en-US" sz="2200" dirty="0"/>
              <a:t>Sparse modeling for finding representative objects” by Ehsan </a:t>
            </a:r>
            <a:r>
              <a:rPr lang="en-US" sz="2200" dirty="0" err="1"/>
              <a:t>Elhamifar</a:t>
            </a:r>
            <a:r>
              <a:rPr lang="en-US" sz="2200" dirty="0"/>
              <a:t> , Guillermo </a:t>
            </a:r>
            <a:r>
              <a:rPr lang="en-US" sz="2200" dirty="0" err="1"/>
              <a:t>Sapiro</a:t>
            </a:r>
            <a:r>
              <a:rPr lang="en-US" sz="2200" dirty="0"/>
              <a:t> , René Vidal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9C3FA-2C93-43D3-B806-DBAD5E1B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348" y="3815003"/>
            <a:ext cx="4588496" cy="90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3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7DA8-F865-4735-9548-19B1635E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9" y="367876"/>
            <a:ext cx="9404723" cy="140053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E8700-43AD-4385-B81E-35BE75EA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199" y="1534444"/>
            <a:ext cx="8946541" cy="52151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	Step 2</a:t>
            </a:r>
          </a:p>
          <a:p>
            <a:pPr marL="0" indent="0">
              <a:buNone/>
            </a:pPr>
            <a:r>
              <a:rPr lang="en-US" sz="2200" dirty="0"/>
              <a:t>		Preprocessing steps</a:t>
            </a:r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dirty="0"/>
              <a:t>  	One hot encoding of class labels</a:t>
            </a:r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dirty="0"/>
              <a:t>   Normalize data by subtracting mean pixel value and divided by     	standard deviation</a:t>
            </a:r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dirty="0"/>
              <a:t>  Shuffling data to reduce bias</a:t>
            </a:r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dirty="0"/>
              <a:t>  Split data in to 700, 100, 100 videos for train, validation and test 	respectively</a:t>
            </a:r>
          </a:p>
        </p:txBody>
      </p:sp>
    </p:spTree>
    <p:extLst>
      <p:ext uri="{BB962C8B-B14F-4D97-AF65-F5344CB8AC3E}">
        <p14:creationId xmlns:p14="http://schemas.microsoft.com/office/powerpoint/2010/main" val="242234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48E2-C8C7-4E10-AF72-DB4ABA74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DE5B-7768-4C38-8EB4-7190C70AE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9030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3</a:t>
            </a:r>
          </a:p>
          <a:p>
            <a:pPr marL="457200" lvl="1" indent="0">
              <a:buNone/>
            </a:pPr>
            <a:r>
              <a:rPr lang="en-US" dirty="0"/>
              <a:t>Long Term Recurrent Convolutional Network (LRCN)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77C6A6-1663-4ED4-B401-AC5E8BD8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2516957"/>
            <a:ext cx="5755801" cy="397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233</TotalTime>
  <Words>409</Words>
  <Application>Microsoft Office PowerPoint</Application>
  <PresentationFormat>Widescreen</PresentationFormat>
  <Paragraphs>134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Wingdings</vt:lpstr>
      <vt:lpstr>Wingdings 3</vt:lpstr>
      <vt:lpstr>Ion</vt:lpstr>
      <vt:lpstr>Gesture Recognition Using Deep Learning</vt:lpstr>
      <vt:lpstr>Problem Statement</vt:lpstr>
      <vt:lpstr>Background</vt:lpstr>
      <vt:lpstr>Background</vt:lpstr>
      <vt:lpstr>Data</vt:lpstr>
      <vt:lpstr>Data</vt:lpstr>
      <vt:lpstr>Proposed Solution</vt:lpstr>
      <vt:lpstr>Proposed Solution</vt:lpstr>
      <vt:lpstr>Proposed Solution</vt:lpstr>
      <vt:lpstr>Results</vt:lpstr>
      <vt:lpstr>Results</vt:lpstr>
      <vt:lpstr>Results</vt:lpstr>
      <vt:lpstr>Results</vt:lpstr>
      <vt:lpstr>Results</vt:lpstr>
      <vt:lpstr>Results</vt:lpstr>
      <vt:lpstr>Conclusion &amp; Future Work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Malhar Patwari</cp:lastModifiedBy>
  <cp:revision>23</cp:revision>
  <dcterms:created xsi:type="dcterms:W3CDTF">2018-11-20T01:17:10Z</dcterms:created>
  <dcterms:modified xsi:type="dcterms:W3CDTF">2018-11-27T20:46:05Z</dcterms:modified>
</cp:coreProperties>
</file>